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058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?>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?>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?>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?>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?>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?>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?>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?>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?>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?>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?>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?>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?>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?>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?>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?>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?>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?>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?>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?>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566928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775808" y="1234440"/>
            <a:ext cx="640080" cy="82296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1481328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4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ПРОИЗВОДСТВЕННО-ТОРГОВАЯ КОМПАНИЯ · Г. ГОМЕЛЬ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1965960"/>
            <a:ext cx="121916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ЕВРО</a:t>
            </a:r>
            <a:r>
              <a:rPr lang="en-US" sz="104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СЕТКА</a:t>
            </a:r>
            <a:endParaRPr lang="en-US" sz="10400" dirty="0"/>
          </a:p>
        </p:txBody>
      </p:sp>
      <p:sp>
        <p:nvSpPr>
          <p:cNvPr id="6" name="Text 4"/>
          <p:cNvSpPr/>
          <p:nvPr/>
        </p:nvSpPr>
        <p:spPr>
          <a:xfrm>
            <a:off x="0" y="3611880"/>
            <a:ext cx="12191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Металлопрокат</a:t>
            </a:r>
            <a:r>
              <a:rPr lang="ru-RU" sz="15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</a:t>
            </a:r>
            <a:r>
              <a:rPr lang="en-US" sz="15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· </a:t>
            </a:r>
            <a:r>
              <a:rPr lang="ru-RU" sz="15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</a:t>
            </a:r>
            <a:r>
              <a:rPr lang="en-US" sz="1500" dirty="0" err="1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абельные</a:t>
            </a:r>
            <a:r>
              <a:rPr lang="en-US" sz="15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барабаны · Пиломатериалы</a:t>
            </a:r>
            <a:endParaRPr lang="en-US" sz="15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50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Сушка и фитообработка · Гидронамыв грунта · Доставка по всей Беларуси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0" y="443484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C48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392528" y="525780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4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2007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2392528" y="5897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ГОД ОСНОВАНИЯ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861408" y="5303520"/>
            <a:ext cx="0" cy="96012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1408" y="525780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4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4861408" y="5897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НАПРАВЛЕНИЯ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7330288" y="5303520"/>
            <a:ext cx="0" cy="96012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30288" y="525780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4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55+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7330288" y="5897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ЛЕТ В НАМЫВЕ ГРУНТА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0" y="6355080"/>
            <a:ext cx="12191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Республика Беларусь · с 2007 года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 КОМПАНИИ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Надёжный партнёр с 2007 года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965960"/>
            <a:ext cx="5349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ООО «Евросетка» — производственно-торговая компания из Гомеля, работающая с 2007 года. Производим деревянные кабельные барабаны №8–№30, пиломатериалы с сушкой и фитообработкой, выполняем гидронамыв грунта и торгуем металлопрокатом и бетоном.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85800" y="361188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ПРИНЦИПЫ РАБОТЫ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85800" y="4119372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Text 9"/>
          <p:cNvSpPr/>
          <p:nvPr/>
        </p:nvSpPr>
        <p:spPr>
          <a:xfrm>
            <a:off x="923544" y="4005072"/>
            <a:ext cx="51114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Компетентность и профессионализм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85800" y="4594860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3" name="Text 11"/>
          <p:cNvSpPr/>
          <p:nvPr/>
        </p:nvSpPr>
        <p:spPr>
          <a:xfrm>
            <a:off x="923544" y="4480560"/>
            <a:ext cx="51114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Ответственность за качество продукции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85800" y="5070348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5" name="Text 13"/>
          <p:cNvSpPr/>
          <p:nvPr/>
        </p:nvSpPr>
        <p:spPr>
          <a:xfrm>
            <a:off x="923544" y="4956048"/>
            <a:ext cx="51114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Ответственность за сроки поставки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85800" y="5545836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7" name="Text 15"/>
          <p:cNvSpPr/>
          <p:nvPr/>
        </p:nvSpPr>
        <p:spPr>
          <a:xfrm>
            <a:off x="923544" y="5431536"/>
            <a:ext cx="51114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Партнёрские отношения с заказчиками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46520" y="1965960"/>
            <a:ext cx="5059375" cy="416052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46520" y="1965960"/>
            <a:ext cx="5059375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0" name="Text 18"/>
          <p:cNvSpPr/>
          <p:nvPr/>
        </p:nvSpPr>
        <p:spPr>
          <a:xfrm>
            <a:off x="6739128" y="2221992"/>
            <a:ext cx="4510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КОМУ ПОСТАВЛЯЕМ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739128" y="282092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2" name="Text 20"/>
          <p:cNvSpPr/>
          <p:nvPr/>
        </p:nvSpPr>
        <p:spPr>
          <a:xfrm>
            <a:off x="6976872" y="2706624"/>
            <a:ext cx="4236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Государственные предприятия Беларуси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739128" y="3387852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4" name="Text 22"/>
          <p:cNvSpPr/>
          <p:nvPr/>
        </p:nvSpPr>
        <p:spPr>
          <a:xfrm>
            <a:off x="6976872" y="3273552"/>
            <a:ext cx="4236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Строительные и монтажные организации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739128" y="3954780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6" name="Text 24"/>
          <p:cNvSpPr/>
          <p:nvPr/>
        </p:nvSpPr>
        <p:spPr>
          <a:xfrm>
            <a:off x="6976872" y="3840480"/>
            <a:ext cx="4236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Производственные компании и заводы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739128" y="4521708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8" name="Text 26"/>
          <p:cNvSpPr/>
          <p:nvPr/>
        </p:nvSpPr>
        <p:spPr>
          <a:xfrm>
            <a:off x="6976872" y="4407408"/>
            <a:ext cx="4236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Юридические лица, ИП и частные клиенты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739128" y="5029200"/>
            <a:ext cx="4474159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39128" y="5212080"/>
            <a:ext cx="447415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 xml:space="preserve">Аккредитованный участник </a:t>
            </a:r>
            <a:r>
              <a:rPr lang="en-US" sz="1250" b="1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Белорусской универсальной товарной биржи (БУТБ)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ИСТОРИЯ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Этапы развития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  /  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868680" y="3246120"/>
            <a:ext cx="10454335" cy="0"/>
          </a:xfrm>
          <a:prstGeom prst="line">
            <a:avLst/>
          </a:prstGeom>
          <a:noFill/>
          <a:ln w="19050">
            <a:solidFill>
              <a:srgbClr val="5A3D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2286000"/>
            <a:ext cx="23392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2007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024128" y="3127248"/>
            <a:ext cx="237744" cy="237744"/>
          </a:xfrm>
          <a:prstGeom prst="ellipse">
            <a:avLst/>
          </a:prstGeom>
          <a:solidFill>
            <a:srgbClr val="F49B3D"/>
          </a:solidFill>
          <a:ln w="31750">
            <a:solidFill>
              <a:srgbClr val="2E1B0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3630168"/>
            <a:ext cx="2202104" cy="22402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05840" y="3630168"/>
            <a:ext cx="2202104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3" name="Text 11"/>
          <p:cNvSpPr/>
          <p:nvPr/>
        </p:nvSpPr>
        <p:spPr>
          <a:xfrm>
            <a:off x="1243584" y="3849624"/>
            <a:ext cx="1744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Основание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243584" y="4343400"/>
            <a:ext cx="174490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Регистрация ООО «Евросетка» в едином реестре Гомельской области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19424" y="2286000"/>
            <a:ext cx="23392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2010</a:t>
            </a:r>
            <a:endParaRPr lang="en-US" sz="3000" dirty="0"/>
          </a:p>
        </p:txBody>
      </p:sp>
      <p:sp>
        <p:nvSpPr>
          <p:cNvPr id="16" name="Shape 14"/>
          <p:cNvSpPr/>
          <p:nvPr/>
        </p:nvSpPr>
        <p:spPr>
          <a:xfrm>
            <a:off x="3637712" y="3127248"/>
            <a:ext cx="237744" cy="237744"/>
          </a:xfrm>
          <a:prstGeom prst="ellipse">
            <a:avLst/>
          </a:prstGeom>
          <a:solidFill>
            <a:srgbClr val="F49B3D"/>
          </a:solidFill>
          <a:ln w="31750">
            <a:solidFill>
              <a:srgbClr val="2E1B0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19424" y="3630168"/>
            <a:ext cx="2202104" cy="22402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19424" y="3630168"/>
            <a:ext cx="2202104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9" name="Text 17"/>
          <p:cNvSpPr/>
          <p:nvPr/>
        </p:nvSpPr>
        <p:spPr>
          <a:xfrm>
            <a:off x="3857168" y="3849624"/>
            <a:ext cx="1744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Гидронамыв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3857168" y="4343400"/>
            <a:ext cx="174490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Инвестиции в ООО «Белгидромеханизация» — намыв грунта, опыт 55+ лет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33008" y="2286000"/>
            <a:ext cx="23392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2013</a:t>
            </a:r>
            <a:endParaRPr lang="en-US" sz="3000" dirty="0"/>
          </a:p>
        </p:txBody>
      </p:sp>
      <p:sp>
        <p:nvSpPr>
          <p:cNvPr id="22" name="Shape 20"/>
          <p:cNvSpPr/>
          <p:nvPr/>
        </p:nvSpPr>
        <p:spPr>
          <a:xfrm>
            <a:off x="6251296" y="3127248"/>
            <a:ext cx="237744" cy="237744"/>
          </a:xfrm>
          <a:prstGeom prst="ellipse">
            <a:avLst/>
          </a:prstGeom>
          <a:solidFill>
            <a:srgbClr val="F49B3D"/>
          </a:solidFill>
          <a:ln w="31750">
            <a:solidFill>
              <a:srgbClr val="2E1B0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33008" y="3630168"/>
            <a:ext cx="2202104" cy="22402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33008" y="3630168"/>
            <a:ext cx="2202104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5" name="Text 23"/>
          <p:cNvSpPr/>
          <p:nvPr/>
        </p:nvSpPr>
        <p:spPr>
          <a:xfrm>
            <a:off x="6470752" y="3849624"/>
            <a:ext cx="1744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Производство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6470752" y="4343400"/>
            <a:ext cx="174490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База на ул. Объездная, 19; автоматическая линия сушки (Италия)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846591" y="2286000"/>
            <a:ext cx="23392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Сегодня</a:t>
            </a:r>
            <a:endParaRPr lang="en-US" sz="3000" dirty="0"/>
          </a:p>
        </p:txBody>
      </p:sp>
      <p:sp>
        <p:nvSpPr>
          <p:cNvPr id="28" name="Shape 26"/>
          <p:cNvSpPr/>
          <p:nvPr/>
        </p:nvSpPr>
        <p:spPr>
          <a:xfrm>
            <a:off x="8864879" y="3127248"/>
            <a:ext cx="237744" cy="237744"/>
          </a:xfrm>
          <a:prstGeom prst="ellipse">
            <a:avLst/>
          </a:prstGeom>
          <a:solidFill>
            <a:srgbClr val="F49B3D"/>
          </a:solidFill>
          <a:ln w="31750">
            <a:solidFill>
              <a:srgbClr val="2E1B0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846591" y="3630168"/>
            <a:ext cx="2202104" cy="22402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846591" y="3630168"/>
            <a:ext cx="2202104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1" name="Text 29"/>
          <p:cNvSpPr/>
          <p:nvPr/>
        </p:nvSpPr>
        <p:spPr>
          <a:xfrm>
            <a:off x="9084335" y="3849624"/>
            <a:ext cx="1744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Развитие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9084335" y="4343400"/>
            <a:ext cx="174490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Три направления и поставки по всей Республике Беларусь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КОРОТКО О ГЛАВНОМ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Компания в цифрах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  /  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194560"/>
            <a:ext cx="336285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19456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0" name="Text 8"/>
          <p:cNvSpPr/>
          <p:nvPr/>
        </p:nvSpPr>
        <p:spPr>
          <a:xfrm>
            <a:off x="978408" y="2450592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2007</a:t>
            </a:r>
            <a:endParaRPr lang="en-US" sz="4600" dirty="0"/>
          </a:p>
        </p:txBody>
      </p:sp>
      <p:sp>
        <p:nvSpPr>
          <p:cNvPr id="11" name="Text 9"/>
          <p:cNvSpPr/>
          <p:nvPr/>
        </p:nvSpPr>
        <p:spPr>
          <a:xfrm>
            <a:off x="996696" y="3310128"/>
            <a:ext cx="277764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ГОД ОСНОВАНИЯ КОМПАНИИ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414418" y="2194560"/>
            <a:ext cx="336285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14418" y="219456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4" name="Text 12"/>
          <p:cNvSpPr/>
          <p:nvPr/>
        </p:nvSpPr>
        <p:spPr>
          <a:xfrm>
            <a:off x="4707026" y="2450592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4600" dirty="0"/>
          </a:p>
        </p:txBody>
      </p:sp>
      <p:sp>
        <p:nvSpPr>
          <p:cNvPr id="15" name="Text 13"/>
          <p:cNvSpPr/>
          <p:nvPr/>
        </p:nvSpPr>
        <p:spPr>
          <a:xfrm>
            <a:off x="4725314" y="3310128"/>
            <a:ext cx="277764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НАПРАВЛЕНИЯ ДЕЯТЕЛЬНОСТИ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143037" y="2194560"/>
            <a:ext cx="336285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43037" y="219456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8" name="Text 16"/>
          <p:cNvSpPr/>
          <p:nvPr/>
        </p:nvSpPr>
        <p:spPr>
          <a:xfrm>
            <a:off x="8435645" y="2450592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55+</a:t>
            </a:r>
            <a:endParaRPr lang="en-US" sz="4600" dirty="0"/>
          </a:p>
        </p:txBody>
      </p:sp>
      <p:sp>
        <p:nvSpPr>
          <p:cNvPr id="19" name="Text 17"/>
          <p:cNvSpPr/>
          <p:nvPr/>
        </p:nvSpPr>
        <p:spPr>
          <a:xfrm>
            <a:off x="8453933" y="3310128"/>
            <a:ext cx="277764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ЛЕТ ОПЫТА В НАМЫВЕ ГРУНТА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85800" y="4343400"/>
            <a:ext cx="336285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5800" y="434340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2" name="Text 20"/>
          <p:cNvSpPr/>
          <p:nvPr/>
        </p:nvSpPr>
        <p:spPr>
          <a:xfrm>
            <a:off x="978408" y="4599432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4600" dirty="0"/>
          </a:p>
        </p:txBody>
      </p:sp>
      <p:sp>
        <p:nvSpPr>
          <p:cNvPr id="23" name="Text 21"/>
          <p:cNvSpPr/>
          <p:nvPr/>
        </p:nvSpPr>
        <p:spPr>
          <a:xfrm>
            <a:off x="996696" y="5458968"/>
            <a:ext cx="277764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СКЛАДСКИЕ ПЛОЩАДКИ В ГОМЕЛЕ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414418" y="4343400"/>
            <a:ext cx="336285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14418" y="434340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6" name="Text 24"/>
          <p:cNvSpPr/>
          <p:nvPr/>
        </p:nvSpPr>
        <p:spPr>
          <a:xfrm>
            <a:off x="4707026" y="4599432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№8–30</a:t>
            </a:r>
            <a:endParaRPr lang="en-US" sz="4600" dirty="0"/>
          </a:p>
        </p:txBody>
      </p:sp>
      <p:sp>
        <p:nvSpPr>
          <p:cNvPr id="27" name="Text 25"/>
          <p:cNvSpPr/>
          <p:nvPr/>
        </p:nvSpPr>
        <p:spPr>
          <a:xfrm>
            <a:off x="4725314" y="5458968"/>
            <a:ext cx="277764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ТИПОРАЗМЕРЫ КАБЕЛЬНЫХ БАРАБАНОВ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43037" y="4343400"/>
            <a:ext cx="336285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143037" y="434340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0" name="Text 28"/>
          <p:cNvSpPr/>
          <p:nvPr/>
        </p:nvSpPr>
        <p:spPr>
          <a:xfrm>
            <a:off x="8435645" y="4599432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РБ</a:t>
            </a:r>
            <a:endParaRPr lang="en-US" sz="4600" dirty="0"/>
          </a:p>
        </p:txBody>
      </p:sp>
      <p:sp>
        <p:nvSpPr>
          <p:cNvPr id="31" name="Text 29"/>
          <p:cNvSpPr/>
          <p:nvPr/>
        </p:nvSpPr>
        <p:spPr>
          <a:xfrm>
            <a:off x="8453933" y="5458968"/>
            <a:ext cx="277764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ДОСТАВКА ПО ВСЕЙ БЕЛАРУСИ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ЧЕМ МЫ ЗАНИМАЕМСЯ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Направления деятельности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5  /  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103120"/>
            <a:ext cx="3362858" cy="397764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10312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0" name="Text 8"/>
          <p:cNvSpPr/>
          <p:nvPr/>
        </p:nvSpPr>
        <p:spPr>
          <a:xfrm>
            <a:off x="978408" y="2359152"/>
            <a:ext cx="28142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01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978408" y="3017520"/>
            <a:ext cx="29513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 err="1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Металлопрокат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78408" y="3639312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FC4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Оптовая торговля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978408" y="4041648"/>
            <a:ext cx="2777642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4265676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5" name="Text 13"/>
          <p:cNvSpPr/>
          <p:nvPr/>
        </p:nvSpPr>
        <p:spPr>
          <a:xfrm>
            <a:off x="1216152" y="4151376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Листовой и сортовой прокат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78408" y="4777740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7" name="Text 15"/>
          <p:cNvSpPr/>
          <p:nvPr/>
        </p:nvSpPr>
        <p:spPr>
          <a:xfrm>
            <a:off x="1216152" y="4663440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Трубы, арматура, круг, полоса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216152" y="5175504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414418" y="2103120"/>
            <a:ext cx="3362858" cy="397764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4418" y="210312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2" name="Text 20"/>
          <p:cNvSpPr/>
          <p:nvPr/>
        </p:nvSpPr>
        <p:spPr>
          <a:xfrm>
            <a:off x="4707026" y="2359152"/>
            <a:ext cx="28142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02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707026" y="3017520"/>
            <a:ext cx="29513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Производство из древесины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707026" y="3639312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FC4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Собственный завод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707026" y="4041648"/>
            <a:ext cx="2777642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707026" y="4265676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7" name="Text 25"/>
          <p:cNvSpPr/>
          <p:nvPr/>
        </p:nvSpPr>
        <p:spPr>
          <a:xfrm>
            <a:off x="4944770" y="4151376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Кабельные барабаны №8–№30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07026" y="4777740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9" name="Text 27"/>
          <p:cNvSpPr/>
          <p:nvPr/>
        </p:nvSpPr>
        <p:spPr>
          <a:xfrm>
            <a:off x="4944770" y="4663440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Доска, брус, брусок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707026" y="528980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1" name="Text 29"/>
          <p:cNvSpPr/>
          <p:nvPr/>
        </p:nvSpPr>
        <p:spPr>
          <a:xfrm>
            <a:off x="4944770" y="5175504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Сушка и фитообработка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143037" y="2103120"/>
            <a:ext cx="3362858" cy="397764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143037" y="210312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4" name="Text 32"/>
          <p:cNvSpPr/>
          <p:nvPr/>
        </p:nvSpPr>
        <p:spPr>
          <a:xfrm>
            <a:off x="8435645" y="2359152"/>
            <a:ext cx="28142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03</a:t>
            </a:r>
            <a:endParaRPr lang="en-US" sz="3000" dirty="0"/>
          </a:p>
        </p:txBody>
      </p:sp>
      <p:sp>
        <p:nvSpPr>
          <p:cNvPr id="35" name="Text 33"/>
          <p:cNvSpPr/>
          <p:nvPr/>
        </p:nvSpPr>
        <p:spPr>
          <a:xfrm>
            <a:off x="8435645" y="3017520"/>
            <a:ext cx="295137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Гидронамыв и техника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435645" y="3639312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FFC48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55+ лет · Белгидромеханизация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8435645" y="4041648"/>
            <a:ext cx="2777642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435645" y="4265676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9" name="Text 37"/>
          <p:cNvSpPr/>
          <p:nvPr/>
        </p:nvSpPr>
        <p:spPr>
          <a:xfrm>
            <a:off x="8673389" y="4151376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Намыв грунта и добыча ПГС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435645" y="4777740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41" name="Text 39"/>
          <p:cNvSpPr/>
          <p:nvPr/>
        </p:nvSpPr>
        <p:spPr>
          <a:xfrm>
            <a:off x="8673389" y="4663440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Инженерная подготовка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8435645" y="528980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43" name="Text 41"/>
          <p:cNvSpPr/>
          <p:nvPr/>
        </p:nvSpPr>
        <p:spPr>
          <a:xfrm>
            <a:off x="8673389" y="5175504"/>
            <a:ext cx="257647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Аренда спецтехники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Евросетка\Практика\Документы\assets\hero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1B0C">
              <a:alpha val="68000"/>
            </a:srgbClr>
          </a:solidFill>
          <a:ln/>
        </p:spPr>
      </p:sp>
      <p:pic>
        <p:nvPicPr>
          <p:cNvPr id="4" name="Image 1" descr="D:\Евросетка\Практика\Документы\assets\grad_fade_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046720" cy="6858000"/>
          </a:xfrm>
          <a:prstGeom prst="rect">
            <a:avLst/>
          </a:prstGeom>
        </p:spPr>
      </p:pic>
      <p:pic>
        <p:nvPicPr>
          <p:cNvPr id="5" name="Image 2" descr="D:\Евросетка\Практика\Документы\assets\grad_bt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77840"/>
            <a:ext cx="12191695" cy="128016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685800" y="2331720"/>
            <a:ext cx="566928" cy="82296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7" name="Text 2"/>
          <p:cNvSpPr/>
          <p:nvPr/>
        </p:nvSpPr>
        <p:spPr>
          <a:xfrm>
            <a:off x="685800" y="2578608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5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РАЗДЕЛ 01 · ТОРГОВЛЯ</a:t>
            </a:r>
            <a:endParaRPr lang="en-US" sz="1300" dirty="0"/>
          </a:p>
        </p:txBody>
      </p:sp>
      <p:sp>
        <p:nvSpPr>
          <p:cNvPr id="8" name="Text 3"/>
          <p:cNvSpPr/>
          <p:nvPr/>
        </p:nvSpPr>
        <p:spPr>
          <a:xfrm>
            <a:off x="658368" y="29443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 err="1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Металлопрокат</a:t>
            </a:r>
            <a:endParaRPr lang="ru-RU" sz="4600" dirty="0">
              <a:solidFill>
                <a:srgbClr val="FFFFFF"/>
              </a:solidFill>
              <a:latin typeface="Segoe UI Black" pitchFamily="34" charset="0"/>
              <a:ea typeface="Segoe UI Black" pitchFamily="34" charset="-122"/>
              <a:cs typeface="Segoe UI Black" pitchFamily="34" charset="-120"/>
            </a:endParaRPr>
          </a:p>
        </p:txBody>
      </p:sp>
      <p:sp>
        <p:nvSpPr>
          <p:cNvPr id="9" name="Text 4"/>
          <p:cNvSpPr/>
          <p:nvPr/>
        </p:nvSpPr>
        <p:spPr>
          <a:xfrm>
            <a:off x="685800" y="397764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Листовой и сортовой прокат, трубы, </a:t>
            </a:r>
            <a:r>
              <a:rPr lang="en-US" sz="1450" dirty="0" err="1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арматура</a:t>
            </a:r>
            <a:r>
              <a:rPr lang="en-US" sz="145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— со склада и под заказ.</a:t>
            </a:r>
            <a:endParaRPr lang="en-US" sz="1450" dirty="0"/>
          </a:p>
        </p:txBody>
      </p:sp>
      <p:sp>
        <p:nvSpPr>
          <p:cNvPr id="10" name="Shape 5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6  /  25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МЕТАЛЛОПРОКАТ · АССОРТИМЕНТ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 err="1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Металлопрока</a:t>
            </a:r>
            <a:r>
              <a:rPr lang="ru-RU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т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7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Широкий ассортимент чёрного металлопроката в наличии и под заказ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2240280"/>
            <a:ext cx="52271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240280"/>
            <a:ext cx="64008" cy="178308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Text 9"/>
          <p:cNvSpPr/>
          <p:nvPr/>
        </p:nvSpPr>
        <p:spPr>
          <a:xfrm>
            <a:off x="996696" y="2478024"/>
            <a:ext cx="467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Листовой прокат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96696" y="2990088"/>
            <a:ext cx="466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Листы стальные горячекатаные и холоднокатаные, оцинкованные, рифлёные.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78728" y="2240280"/>
            <a:ext cx="52271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78728" y="2240280"/>
            <a:ext cx="64008" cy="178308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5" name="Text 13"/>
          <p:cNvSpPr/>
          <p:nvPr/>
        </p:nvSpPr>
        <p:spPr>
          <a:xfrm>
            <a:off x="6589624" y="2478024"/>
            <a:ext cx="467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Сортовой прокат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589624" y="2990088"/>
            <a:ext cx="466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Арматура, уголок, швеллер, балка, круг, квадрат, полоса — полный сортамент.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85800" y="4297680"/>
            <a:ext cx="52271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" y="4297680"/>
            <a:ext cx="64008" cy="178308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9" name="Text 17"/>
          <p:cNvSpPr/>
          <p:nvPr/>
        </p:nvSpPr>
        <p:spPr>
          <a:xfrm>
            <a:off x="996696" y="4535424"/>
            <a:ext cx="467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Трубы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996696" y="5047488"/>
            <a:ext cx="466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Профильные, круглые и водогазопроводные, электросварные и бесшовные.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МЕТАЛЛОПРОКАТ · ПОСТАВКИ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Прямые поставки от производителя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8  /  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103120"/>
            <a:ext cx="10820095" cy="12801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103120"/>
            <a:ext cx="64008" cy="128016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0" name="Text 8"/>
          <p:cNvSpPr/>
          <p:nvPr/>
        </p:nvSpPr>
        <p:spPr>
          <a:xfrm>
            <a:off x="1051560" y="2322576"/>
            <a:ext cx="10088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Работаем напрямую с заводами — без посредников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051560" y="2798064"/>
            <a:ext cx="100885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Закупаем металлопрокат у ведущих металлургических комбинатов России и стран СНГ. Прямые контракты исключают посреднические звенья и лишние наценки.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85800" y="3703320"/>
            <a:ext cx="248556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3703320"/>
            <a:ext cx="248556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4" name="Shape 12"/>
          <p:cNvSpPr/>
          <p:nvPr/>
        </p:nvSpPr>
        <p:spPr>
          <a:xfrm>
            <a:off x="941832" y="3977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15" name="Text 13"/>
          <p:cNvSpPr/>
          <p:nvPr/>
        </p:nvSpPr>
        <p:spPr>
          <a:xfrm>
            <a:off x="941832" y="39684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941832" y="4572000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Заводское качество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41832" y="4937760"/>
            <a:ext cx="201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Сертифицированный прокат напрямую с комбинатов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463976" y="3703320"/>
            <a:ext cx="248556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463976" y="3703320"/>
            <a:ext cx="248556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0" name="Shape 18"/>
          <p:cNvSpPr/>
          <p:nvPr/>
        </p:nvSpPr>
        <p:spPr>
          <a:xfrm>
            <a:off x="3720008" y="3977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21" name="Text 19"/>
          <p:cNvSpPr/>
          <p:nvPr/>
        </p:nvSpPr>
        <p:spPr>
          <a:xfrm>
            <a:off x="3720008" y="39684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3720008" y="4572000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Стабильные цены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720008" y="4937760"/>
            <a:ext cx="201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Без посреднических наценок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242152" y="3703320"/>
            <a:ext cx="248556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42152" y="3703320"/>
            <a:ext cx="248556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6" name="Shape 24"/>
          <p:cNvSpPr/>
          <p:nvPr/>
        </p:nvSpPr>
        <p:spPr>
          <a:xfrm>
            <a:off x="6498184" y="3977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27" name="Text 25"/>
          <p:cNvSpPr/>
          <p:nvPr/>
        </p:nvSpPr>
        <p:spPr>
          <a:xfrm>
            <a:off x="6498184" y="39684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6498184" y="4572000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Постоянное наличие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498184" y="4937760"/>
            <a:ext cx="201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Складские запасы и быстрая отгрузка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020327" y="3703320"/>
            <a:ext cx="2485568" cy="18288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020327" y="3703320"/>
            <a:ext cx="248556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2" name="Shape 30"/>
          <p:cNvSpPr/>
          <p:nvPr/>
        </p:nvSpPr>
        <p:spPr>
          <a:xfrm>
            <a:off x="9276359" y="3977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33" name="Text 31"/>
          <p:cNvSpPr/>
          <p:nvPr/>
        </p:nvSpPr>
        <p:spPr>
          <a:xfrm>
            <a:off x="9276359" y="39684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4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9276359" y="4572000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Широкий сортамент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9276359" y="4937760"/>
            <a:ext cx="201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Лист, сорт, трубы под любые задачи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МЕТАЛЛОПРОКАТ · СЕРВИС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Обработка и услуги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9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Дополнительная обработка и сопровождение заказа металлопроката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2286000"/>
            <a:ext cx="5227168" cy="16276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286000"/>
            <a:ext cx="522716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Text 9"/>
          <p:cNvSpPr/>
          <p:nvPr/>
        </p:nvSpPr>
        <p:spPr>
          <a:xfrm>
            <a:off x="978408" y="24688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37360" y="2487168"/>
            <a:ext cx="3947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Порезка в размер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737360" y="2944368"/>
            <a:ext cx="39470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Резка металлопроката в нужный размер под задачу заказчика.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78728" y="2286000"/>
            <a:ext cx="5227168" cy="16276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78728" y="2286000"/>
            <a:ext cx="522716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571336" y="24688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02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330288" y="2487168"/>
            <a:ext cx="3947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Гибка и сверление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30288" y="2944368"/>
            <a:ext cx="39470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Дополнительная обработка по чертежу и спецификации.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85800" y="4224528"/>
            <a:ext cx="5227168" cy="16276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4224528"/>
            <a:ext cx="522716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1" name="Text 19"/>
          <p:cNvSpPr/>
          <p:nvPr/>
        </p:nvSpPr>
        <p:spPr>
          <a:xfrm>
            <a:off x="978408" y="440740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737360" y="4425696"/>
            <a:ext cx="3947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Сертификаты и паспорта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737360" y="4882896"/>
            <a:ext cx="39470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Документы качества на каждую партию металлопроката.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78728" y="4224528"/>
            <a:ext cx="5227168" cy="16276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78728" y="4224528"/>
            <a:ext cx="522716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6" name="Text 24"/>
          <p:cNvSpPr/>
          <p:nvPr/>
        </p:nvSpPr>
        <p:spPr>
          <a:xfrm>
            <a:off x="6571336" y="440740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7330288" y="4425696"/>
            <a:ext cx="3947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Подбор сортамента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330288" y="4882896"/>
            <a:ext cx="39470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Поможем подобрать прокат под проект и бюджет.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Евросетка\Практика\Документы\assets\drum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1B0C">
              <a:alpha val="68000"/>
            </a:srgbClr>
          </a:solidFill>
          <a:ln/>
        </p:spPr>
      </p:sp>
      <p:pic>
        <p:nvPicPr>
          <p:cNvPr id="4" name="Image 1" descr="D:\Евросетка\Практика\Документы\assets\grad_fade_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046720" cy="6858000"/>
          </a:xfrm>
          <a:prstGeom prst="rect">
            <a:avLst/>
          </a:prstGeom>
        </p:spPr>
      </p:pic>
      <p:pic>
        <p:nvPicPr>
          <p:cNvPr id="5" name="Image 2" descr="D:\Евросетка\Практика\Документы\assets\grad_bt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77840"/>
            <a:ext cx="12191695" cy="128016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685800" y="2331720"/>
            <a:ext cx="566928" cy="82296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7" name="Text 2"/>
          <p:cNvSpPr/>
          <p:nvPr/>
        </p:nvSpPr>
        <p:spPr>
          <a:xfrm>
            <a:off x="685800" y="2578608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5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РАЗДЕЛ 02 · ПРОИЗВОДСТВО</a:t>
            </a:r>
            <a:endParaRPr lang="en-US" sz="1300" dirty="0"/>
          </a:p>
        </p:txBody>
      </p:sp>
      <p:sp>
        <p:nvSpPr>
          <p:cNvPr id="8" name="Text 3"/>
          <p:cNvSpPr/>
          <p:nvPr/>
        </p:nvSpPr>
        <p:spPr>
          <a:xfrm>
            <a:off x="658368" y="29443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Производство из древесины</a:t>
            </a:r>
            <a:endParaRPr lang="en-US" sz="4600" dirty="0"/>
          </a:p>
        </p:txBody>
      </p:sp>
      <p:sp>
        <p:nvSpPr>
          <p:cNvPr id="9" name="Text 4"/>
          <p:cNvSpPr/>
          <p:nvPr/>
        </p:nvSpPr>
        <p:spPr>
          <a:xfrm>
            <a:off x="685800" y="397764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Деревянные кабельные барабаны №8–№30, пиломатериалы, сушка и фитосанитарная обработка.</a:t>
            </a:r>
            <a:endParaRPr lang="en-US" sz="1450" dirty="0"/>
          </a:p>
        </p:txBody>
      </p:sp>
      <p:sp>
        <p:nvSpPr>
          <p:cNvPr id="10" name="Shape 5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10  /  25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КАБЕЛЬНЫЕ БАРАБАНЫ · ПРОИЗВОДСТВО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Деревянные кабельные барабаны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11  /  25</a:t>
            </a:r>
            <a:endParaRPr lang="en-US" sz="900" dirty="0"/>
          </a:p>
        </p:txBody>
      </p:sp>
      <p:pic>
        <p:nvPicPr>
          <p:cNvPr id="8" name="Image 0" descr="D:\Евросетка\Практика\Документы\assets\drum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5800" y="2011680"/>
            <a:ext cx="4160520" cy="40690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5800" y="2011680"/>
            <a:ext cx="4160520" cy="4069080"/>
          </a:xfrm>
          <a:prstGeom prst="rect">
            <a:avLst/>
          </a:prstGeom>
          <a:solidFill>
            <a:srgbClr val="2E1B0C">
              <a:alpha val="0"/>
            </a:srgbClr>
          </a:solidFill>
          <a:ln w="12700">
            <a:solidFill>
              <a:srgbClr val="5A3D22"/>
            </a:solidFill>
            <a:prstDash val="solid"/>
          </a:ln>
        </p:spPr>
      </p:sp>
      <p:pic>
        <p:nvPicPr>
          <p:cNvPr id="10" name="Image 1" descr="D:\Евросетка\Практика\Документы\assets\grad_bt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983480"/>
            <a:ext cx="4160520" cy="10972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86968" y="5513832"/>
            <a:ext cx="3758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Собственное производство · ул. Объездная, 19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5257800" y="2011680"/>
            <a:ext cx="6248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Изготавливаем деревянные кабельные барабаны №8–№30 по ГОСТ 5151-79 и по индивидуальным чертежам заказчика.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5257800" y="2907792"/>
            <a:ext cx="6248095" cy="10515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257800" y="2907792"/>
            <a:ext cx="64008" cy="105156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5" name="Text 11"/>
          <p:cNvSpPr/>
          <p:nvPr/>
        </p:nvSpPr>
        <p:spPr>
          <a:xfrm>
            <a:off x="5532120" y="3072384"/>
            <a:ext cx="91440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01</a:t>
            </a:r>
            <a:endParaRPr lang="en-US" sz="2800" dirty="0"/>
          </a:p>
        </p:txBody>
      </p:sp>
      <p:sp>
        <p:nvSpPr>
          <p:cNvPr id="16" name="Text 12"/>
          <p:cNvSpPr/>
          <p:nvPr/>
        </p:nvSpPr>
        <p:spPr>
          <a:xfrm>
            <a:off x="6446520" y="3072384"/>
            <a:ext cx="4830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Ассортимент</a:t>
            </a:r>
            <a:endParaRPr lang="en-US" sz="1550" dirty="0"/>
          </a:p>
        </p:txBody>
      </p:sp>
      <p:sp>
        <p:nvSpPr>
          <p:cNvPr id="17" name="Text 13"/>
          <p:cNvSpPr/>
          <p:nvPr/>
        </p:nvSpPr>
        <p:spPr>
          <a:xfrm>
            <a:off x="6446520" y="3419856"/>
            <a:ext cx="4830775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Полный ряд типоразмеров №8–№30; изделия по чертежам и спецификации заказчика.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5257800" y="4105656"/>
            <a:ext cx="6248095" cy="10515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5257800" y="4105656"/>
            <a:ext cx="64008" cy="105156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0" name="Text 16"/>
          <p:cNvSpPr/>
          <p:nvPr/>
        </p:nvSpPr>
        <p:spPr>
          <a:xfrm>
            <a:off x="5532120" y="4270248"/>
            <a:ext cx="91440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02</a:t>
            </a:r>
            <a:endParaRPr lang="en-US" sz="2800" dirty="0"/>
          </a:p>
        </p:txBody>
      </p:sp>
      <p:sp>
        <p:nvSpPr>
          <p:cNvPr id="21" name="Text 17"/>
          <p:cNvSpPr/>
          <p:nvPr/>
        </p:nvSpPr>
        <p:spPr>
          <a:xfrm>
            <a:off x="6446520" y="4270248"/>
            <a:ext cx="4830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Назначение</a:t>
            </a:r>
            <a:endParaRPr lang="en-US" sz="1550" dirty="0"/>
          </a:p>
        </p:txBody>
      </p:sp>
      <p:sp>
        <p:nvSpPr>
          <p:cNvPr id="22" name="Text 18"/>
          <p:cNvSpPr/>
          <p:nvPr/>
        </p:nvSpPr>
        <p:spPr>
          <a:xfrm>
            <a:off x="6446520" y="4617720"/>
            <a:ext cx="4830775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Намотка, хранение и транспортировка кабеля и провода любого типа.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5257800" y="5303520"/>
            <a:ext cx="6248095" cy="10515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5257800" y="5303520"/>
            <a:ext cx="64008" cy="105156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5" name="Text 21"/>
          <p:cNvSpPr/>
          <p:nvPr/>
        </p:nvSpPr>
        <p:spPr>
          <a:xfrm>
            <a:off x="5532120" y="5468112"/>
            <a:ext cx="91440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03</a:t>
            </a:r>
            <a:endParaRPr lang="en-US" sz="2800" dirty="0"/>
          </a:p>
        </p:txBody>
      </p:sp>
      <p:sp>
        <p:nvSpPr>
          <p:cNvPr id="26" name="Text 22"/>
          <p:cNvSpPr/>
          <p:nvPr/>
        </p:nvSpPr>
        <p:spPr>
          <a:xfrm>
            <a:off x="6446520" y="5468112"/>
            <a:ext cx="4830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Качество</a:t>
            </a:r>
            <a:endParaRPr lang="en-US" sz="1550" dirty="0"/>
          </a:p>
        </p:txBody>
      </p:sp>
      <p:sp>
        <p:nvSpPr>
          <p:cNvPr id="27" name="Text 23"/>
          <p:cNvSpPr/>
          <p:nvPr/>
        </p:nvSpPr>
        <p:spPr>
          <a:xfrm>
            <a:off x="6446520" y="5815584"/>
            <a:ext cx="4830775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Соответствие ГОСТ 5151-79; контроль влажности древесины; сертификат БТПП.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КАБЕЛЬНЫЕ БАРАБАНЫ · КОНСТРУКЦИЯ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Из чего состоит барабан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12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Деревянная конструкция, рассчитанная на вес кабеля и транспортные нагрузки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2240280"/>
            <a:ext cx="52271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240280"/>
            <a:ext cx="64008" cy="178308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Shape 9"/>
          <p:cNvSpPr/>
          <p:nvPr/>
        </p:nvSpPr>
        <p:spPr>
          <a:xfrm>
            <a:off x="960120" y="249631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12" name="Text 10"/>
          <p:cNvSpPr/>
          <p:nvPr/>
        </p:nvSpPr>
        <p:spPr>
          <a:xfrm>
            <a:off x="960120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600200" y="2514600"/>
            <a:ext cx="40384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Щёки барабана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00200" y="3008376"/>
            <a:ext cx="4084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Две круглые деревянные щёки задают диаметр и удерживают намотанный кабель.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52271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78728" y="2240280"/>
            <a:ext cx="64008" cy="178308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7" name="Shape 15"/>
          <p:cNvSpPr/>
          <p:nvPr/>
        </p:nvSpPr>
        <p:spPr>
          <a:xfrm>
            <a:off x="6553048" y="249631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18" name="Text 16"/>
          <p:cNvSpPr/>
          <p:nvPr/>
        </p:nvSpPr>
        <p:spPr>
          <a:xfrm>
            <a:off x="6553048" y="2487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193128" y="2514600"/>
            <a:ext cx="40384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Центральная шейка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93128" y="3008376"/>
            <a:ext cx="4084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Внутренняя часть барабана, на которую наматывается кабель; задаёт рабочий диаметр.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85800" y="4297680"/>
            <a:ext cx="52271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4297680"/>
            <a:ext cx="64008" cy="178308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3" name="Shape 21"/>
          <p:cNvSpPr/>
          <p:nvPr/>
        </p:nvSpPr>
        <p:spPr>
          <a:xfrm>
            <a:off x="960120" y="455371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24" name="Text 22"/>
          <p:cNvSpPr/>
          <p:nvPr/>
        </p:nvSpPr>
        <p:spPr>
          <a:xfrm>
            <a:off x="960120" y="4544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1600200" y="4572000"/>
            <a:ext cx="40384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Стальная ось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600200" y="5065776"/>
            <a:ext cx="4084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Проходит через центр барабана и принимает нагрузку при подъёме и перевозке.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278728" y="4297680"/>
            <a:ext cx="52271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78728" y="4297680"/>
            <a:ext cx="64008" cy="178308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9" name="Shape 27"/>
          <p:cNvSpPr/>
          <p:nvPr/>
        </p:nvSpPr>
        <p:spPr>
          <a:xfrm>
            <a:off x="6553048" y="455371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30" name="Text 28"/>
          <p:cNvSpPr/>
          <p:nvPr/>
        </p:nvSpPr>
        <p:spPr>
          <a:xfrm>
            <a:off x="6553048" y="4544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4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7193128" y="4572000"/>
            <a:ext cx="40384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Планки бочки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193128" y="5065776"/>
            <a:ext cx="4084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Деревянные планки между щёками формируют опорную поверхность намотки.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КАБЕЛЬНЫЕ БАРАБАНЫ · ТИПОРАЗМЕРЫ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Технические характеристики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13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Барабаны по ГОСТ 5151-79 · полный ряд №8–№30</a:t>
            </a:r>
            <a:endParaRPr lang="en-US" sz="135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240280"/>
          <a:ext cx="10820095" cy="3364992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45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44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1B0C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№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B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1B0C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Щека, мм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B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1B0C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Шейка, мм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B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1B0C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Ось, мм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B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1B0C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Дл. шейки, мм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B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E1B0C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Масса, кг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B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49B3D"/>
                          </a:solidFill>
                          <a:latin typeface="Segoe UI Black" pitchFamily="34" charset="0"/>
                          <a:ea typeface="Segoe UI Black" pitchFamily="34" charset="-122"/>
                          <a:cs typeface="Segoe UI Black" pitchFamily="34" charset="-120"/>
                        </a:rPr>
                        <a:t>14</a:t>
                      </a:r>
                      <a:endParaRPr lang="en-US" sz="1400" dirty="0">
                        <a:latin typeface="Segoe UI Black" charset="0"/>
                        <a:ea typeface="Segoe UI Black" charset="0"/>
                        <a:cs typeface="Segoe UI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1 400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750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710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38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49B3D"/>
                          </a:solidFill>
                          <a:latin typeface="Segoe UI Black" pitchFamily="34" charset="0"/>
                          <a:ea typeface="Segoe UI Black" pitchFamily="34" charset="-122"/>
                          <a:cs typeface="Segoe UI Black" pitchFamily="34" charset="-120"/>
                        </a:rPr>
                        <a:t>16</a:t>
                      </a:r>
                      <a:endParaRPr lang="en-US" sz="1400" dirty="0">
                        <a:latin typeface="Segoe UI Black" charset="0"/>
                        <a:ea typeface="Segoe UI Black" charset="0"/>
                        <a:cs typeface="Segoe UI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1 600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1 200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58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49B3D"/>
                          </a:solidFill>
                          <a:latin typeface="Segoe UI Black" pitchFamily="34" charset="0"/>
                          <a:ea typeface="Segoe UI Black" pitchFamily="34" charset="-122"/>
                          <a:cs typeface="Segoe UI Black" pitchFamily="34" charset="-120"/>
                        </a:rPr>
                        <a:t>18</a:t>
                      </a:r>
                      <a:endParaRPr lang="en-US" sz="1400" dirty="0">
                        <a:latin typeface="Segoe UI Black" charset="0"/>
                        <a:ea typeface="Segoe UI Black" charset="0"/>
                        <a:cs typeface="Segoe UI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1 800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1 120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49B3D"/>
                          </a:solidFill>
                          <a:latin typeface="Segoe UI Black" pitchFamily="34" charset="0"/>
                          <a:ea typeface="Segoe UI Black" pitchFamily="34" charset="-122"/>
                          <a:cs typeface="Segoe UI Black" pitchFamily="34" charset="-120"/>
                        </a:rPr>
                        <a:t>20</a:t>
                      </a:r>
                      <a:endParaRPr lang="en-US" sz="1400" dirty="0">
                        <a:latin typeface="Segoe UI Black" charset="0"/>
                        <a:ea typeface="Segoe UI Black" charset="0"/>
                        <a:cs typeface="Segoe UI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2 000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1 220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1 000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49B3D"/>
                          </a:solidFill>
                          <a:latin typeface="Segoe UI Black" pitchFamily="34" charset="0"/>
                          <a:ea typeface="Segoe UI Black" pitchFamily="34" charset="-122"/>
                          <a:cs typeface="Segoe UI Black" pitchFamily="34" charset="-120"/>
                        </a:rPr>
                        <a:t>22</a:t>
                      </a:r>
                      <a:endParaRPr lang="en-US" sz="1400" dirty="0">
                        <a:latin typeface="Segoe UI Black" charset="0"/>
                        <a:ea typeface="Segoe UI Black" charset="0"/>
                        <a:cs typeface="Segoe UI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2 200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1 480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1 050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118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49B3D"/>
                          </a:solidFill>
                          <a:latin typeface="Segoe UI Black" pitchFamily="34" charset="0"/>
                          <a:ea typeface="Segoe UI Black" pitchFamily="34" charset="-122"/>
                          <a:cs typeface="Segoe UI Black" pitchFamily="34" charset="-120"/>
                        </a:rPr>
                        <a:t>25</a:t>
                      </a:r>
                      <a:endParaRPr lang="en-US" sz="1400" dirty="0">
                        <a:latin typeface="Segoe UI Black" charset="0"/>
                        <a:ea typeface="Segoe UI Black" charset="0"/>
                        <a:cs typeface="Segoe UI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2 500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1 500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1 300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130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30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49B3D"/>
                          </a:solidFill>
                          <a:latin typeface="Segoe UI Black" pitchFamily="34" charset="0"/>
                          <a:ea typeface="Segoe UI Black" pitchFamily="34" charset="-122"/>
                          <a:cs typeface="Segoe UI Black" pitchFamily="34" charset="-120"/>
                        </a:rPr>
                        <a:t>30</a:t>
                      </a:r>
                      <a:endParaRPr lang="en-US" sz="1400" dirty="0">
                        <a:latin typeface="Segoe UI Black" charset="0"/>
                        <a:ea typeface="Segoe UI Black" charset="0"/>
                        <a:cs typeface="Segoe UI Black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3 000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1 800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4E8D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1 800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180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E1B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26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85800" y="5733288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Также производим по индивидуальным чертежам заказчика. Влажность древесины — в соответствии с ГОСТ 5151-79.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ПРОИЗВОДСТВО · ОБРАБОТКА ДРЕВЕСИНЫ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Сушка и фитообработка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15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Современный сушильный комплекс и фитосанитарная маркировка для экспорта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2240280"/>
            <a:ext cx="5181448" cy="36118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240280"/>
            <a:ext cx="518144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Text 9"/>
          <p:cNvSpPr/>
          <p:nvPr/>
        </p:nvSpPr>
        <p:spPr>
          <a:xfrm>
            <a:off x="1051560" y="2496312"/>
            <a:ext cx="4449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TERMOLEGNO CSD 50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51560" y="3017520"/>
            <a:ext cx="4449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СУШИЛЬНЫЙ КОМПЛЕКС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051560" y="3410712"/>
            <a:ext cx="4449928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51560" y="364388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5" name="Text 13"/>
          <p:cNvSpPr/>
          <p:nvPr/>
        </p:nvSpPr>
        <p:spPr>
          <a:xfrm>
            <a:off x="1289304" y="352958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Италия · конвективный тип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1051560" y="400964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7" name="Text 15"/>
          <p:cNvSpPr/>
          <p:nvPr/>
        </p:nvSpPr>
        <p:spPr>
          <a:xfrm>
            <a:off x="1289304" y="389534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Полностью автоматический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1051560" y="437540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9" name="Text 17"/>
          <p:cNvSpPr/>
          <p:nvPr/>
        </p:nvSpPr>
        <p:spPr>
          <a:xfrm>
            <a:off x="1289304" y="426110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 независимые камеры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1051560" y="474116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1" name="Text 19"/>
          <p:cNvSpPr/>
          <p:nvPr/>
        </p:nvSpPr>
        <p:spPr>
          <a:xfrm>
            <a:off x="1289304" y="462686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Камера 6 500 × 6 000 × 4 100 мм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1051560" y="510692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3" name="Text 21"/>
          <p:cNvSpPr/>
          <p:nvPr/>
        </p:nvSpPr>
        <p:spPr>
          <a:xfrm>
            <a:off x="1289304" y="499262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Электронный блок управления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1051560" y="547268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5" name="Text 23"/>
          <p:cNvSpPr/>
          <p:nvPr/>
        </p:nvSpPr>
        <p:spPr>
          <a:xfrm>
            <a:off x="1289304" y="535838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Хвойные, лиственные, твёрдолиственные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324448" y="2240280"/>
            <a:ext cx="5181448" cy="36118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324448" y="2240280"/>
            <a:ext cx="518144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8" name="Text 26"/>
          <p:cNvSpPr/>
          <p:nvPr/>
        </p:nvSpPr>
        <p:spPr>
          <a:xfrm>
            <a:off x="6690208" y="2496312"/>
            <a:ext cx="4449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BY-262 HT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6690208" y="3017520"/>
            <a:ext cx="4449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ФИТОСАНИТАРНАЯ ОБРАБОТКА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690208" y="3410712"/>
            <a:ext cx="4449928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690208" y="364388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2" name="Text 30"/>
          <p:cNvSpPr/>
          <p:nvPr/>
        </p:nvSpPr>
        <p:spPr>
          <a:xfrm>
            <a:off x="6927952" y="352958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Обработка и маркировка древесины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6690208" y="400964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4" name="Text 32"/>
          <p:cNvSpPr/>
          <p:nvPr/>
        </p:nvSpPr>
        <p:spPr>
          <a:xfrm>
            <a:off x="6927952" y="389534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Индивидуальный регистрационный номер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6690208" y="437540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6" name="Text 34"/>
          <p:cNvSpPr/>
          <p:nvPr/>
        </p:nvSpPr>
        <p:spPr>
          <a:xfrm>
            <a:off x="6927952" y="426110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Для экспортных поставок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6690208" y="474116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8" name="Text 36"/>
          <p:cNvSpPr/>
          <p:nvPr/>
        </p:nvSpPr>
        <p:spPr>
          <a:xfrm>
            <a:off x="6927952" y="462686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Соответствие требованиям ISPM 15</a:t>
            </a:r>
            <a:endParaRPr lang="en-US" sz="1250" dirty="0"/>
          </a:p>
        </p:txBody>
      </p:sp>
      <p:sp>
        <p:nvSpPr>
          <p:cNvPr id="39" name="Shape 37"/>
          <p:cNvSpPr/>
          <p:nvPr/>
        </p:nvSpPr>
        <p:spPr>
          <a:xfrm>
            <a:off x="6690208" y="510692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40" name="Text 38"/>
          <p:cNvSpPr/>
          <p:nvPr/>
        </p:nvSpPr>
        <p:spPr>
          <a:xfrm>
            <a:off x="6927952" y="499262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Термообработка упаковки (HT)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6690208" y="547268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42" name="Text 40"/>
          <p:cNvSpPr/>
          <p:nvPr/>
        </p:nvSpPr>
        <p:spPr>
          <a:xfrm>
            <a:off x="6927952" y="5358384"/>
            <a:ext cx="4212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Маркировка тары и поддонов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Евросетка\Практика\Документы\assets\aerial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1B0C">
              <a:alpha val="68000"/>
            </a:srgbClr>
          </a:solidFill>
          <a:ln/>
        </p:spPr>
      </p:sp>
      <p:pic>
        <p:nvPicPr>
          <p:cNvPr id="4" name="Image 1" descr="D:\Евросетка\Практика\Документы\assets\grad_fade_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046720" cy="6858000"/>
          </a:xfrm>
          <a:prstGeom prst="rect">
            <a:avLst/>
          </a:prstGeom>
        </p:spPr>
      </p:pic>
      <p:pic>
        <p:nvPicPr>
          <p:cNvPr id="5" name="Image 2" descr="D:\Евросетка\Практика\Документы\assets\grad_bt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77840"/>
            <a:ext cx="12191695" cy="128016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685800" y="2331720"/>
            <a:ext cx="566928" cy="82296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7" name="Text 2"/>
          <p:cNvSpPr/>
          <p:nvPr/>
        </p:nvSpPr>
        <p:spPr>
          <a:xfrm>
            <a:off x="685800" y="2578608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5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РАЗДЕЛ 03 · УСЛУГИ</a:t>
            </a:r>
            <a:endParaRPr lang="en-US" sz="1300" dirty="0"/>
          </a:p>
        </p:txBody>
      </p:sp>
      <p:sp>
        <p:nvSpPr>
          <p:cNvPr id="8" name="Text 3"/>
          <p:cNvSpPr/>
          <p:nvPr/>
        </p:nvSpPr>
        <p:spPr>
          <a:xfrm>
            <a:off x="658368" y="29443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Гидронамыв грунта</a:t>
            </a:r>
            <a:endParaRPr lang="en-US" sz="4600" dirty="0"/>
          </a:p>
        </p:txBody>
      </p:sp>
      <p:sp>
        <p:nvSpPr>
          <p:cNvPr id="9" name="Text 4"/>
          <p:cNvSpPr/>
          <p:nvPr/>
        </p:nvSpPr>
        <p:spPr>
          <a:xfrm>
            <a:off x="685800" y="397764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Гидромеханизированный намыв грунта и добыча песка · опыт более 55 лет на рынке Беларуси.</a:t>
            </a:r>
            <a:endParaRPr lang="en-US" sz="1450" dirty="0"/>
          </a:p>
        </p:txBody>
      </p:sp>
      <p:sp>
        <p:nvSpPr>
          <p:cNvPr id="10" name="Shape 5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16  /  25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ГИДРОНАМЫВ ГРУНТА · НАПРАВЛЕНИЕ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Белгидромеханизация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17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96596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55+</a:t>
            </a:r>
            <a:endParaRPr lang="en-US" sz="6400" dirty="0"/>
          </a:p>
        </p:txBody>
      </p:sp>
      <p:sp>
        <p:nvSpPr>
          <p:cNvPr id="9" name="Text 7"/>
          <p:cNvSpPr/>
          <p:nvPr/>
        </p:nvSpPr>
        <p:spPr>
          <a:xfrm>
            <a:off x="685800" y="29718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лет в гидромеханизированном намыве грунта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5800" y="3703320"/>
            <a:ext cx="4572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ООО «Белгидромеханизация» выполняет намыв грунта и песка гидромеханизированным способом для строительных и иных нужд. Опыт работы на ответственных объектах индустриального и жилищного строительства по всей Республике Беларусь.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715000" y="1993392"/>
            <a:ext cx="5790895" cy="7132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15000" y="1993392"/>
            <a:ext cx="64008" cy="713232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3" name="Text 11"/>
          <p:cNvSpPr/>
          <p:nvPr/>
        </p:nvSpPr>
        <p:spPr>
          <a:xfrm>
            <a:off x="5971032" y="1993392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01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766560" y="2084832"/>
            <a:ext cx="4510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Добыча ПГС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766560" y="2377440"/>
            <a:ext cx="4510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Песчано-гравийная смесь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715000" y="2834640"/>
            <a:ext cx="5790895" cy="7132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715000" y="2834640"/>
            <a:ext cx="64008" cy="713232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8" name="Text 16"/>
          <p:cNvSpPr/>
          <p:nvPr/>
        </p:nvSpPr>
        <p:spPr>
          <a:xfrm>
            <a:off x="5971032" y="28346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02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766560" y="2926080"/>
            <a:ext cx="4510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Инженерная подготовка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766560" y="3218688"/>
            <a:ext cx="4510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Подготовка площадок под застройку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715000" y="3675888"/>
            <a:ext cx="5790895" cy="7132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15000" y="3675888"/>
            <a:ext cx="64008" cy="713232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3" name="Text 21"/>
          <p:cNvSpPr/>
          <p:nvPr/>
        </p:nvSpPr>
        <p:spPr>
          <a:xfrm>
            <a:off x="5971032" y="3675888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03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6766560" y="3767328"/>
            <a:ext cx="4510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Дноуглубление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766560" y="4059936"/>
            <a:ext cx="4510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Водоёмы и каналы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715000" y="4517136"/>
            <a:ext cx="5790895" cy="7132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715000" y="4517136"/>
            <a:ext cx="64008" cy="713232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8" name="Text 26"/>
          <p:cNvSpPr/>
          <p:nvPr/>
        </p:nvSpPr>
        <p:spPr>
          <a:xfrm>
            <a:off x="5971032" y="4517136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04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6766560" y="4608576"/>
            <a:ext cx="4510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Земляные работы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766560" y="4901184"/>
            <a:ext cx="4510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Намыв насыпей и дамб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5715000" y="5358384"/>
            <a:ext cx="5790895" cy="713232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0" y="5358384"/>
            <a:ext cx="64008" cy="713232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3" name="Text 31"/>
          <p:cNvSpPr/>
          <p:nvPr/>
        </p:nvSpPr>
        <p:spPr>
          <a:xfrm>
            <a:off x="5971032" y="5358384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05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6766560" y="5449824"/>
            <a:ext cx="45107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Расчистка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766560" y="5742432"/>
            <a:ext cx="4510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Пруды, озёра, карьеры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ТЕХНОЛОГИЯ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Гидромеханизированный намыв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18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Намыв выполняется землесосным снарядом (земснарядом) — несамоходным плавучим средством. Оборудование рыхлит грунт, поднимает со дна пульпу (смесь грунта и воды) и подаёт её по пульпопроводу к месту намыва.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2514600"/>
            <a:ext cx="2430704" cy="19659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2430704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Text 9"/>
          <p:cNvSpPr/>
          <p:nvPr/>
        </p:nvSpPr>
        <p:spPr>
          <a:xfrm>
            <a:off x="941832" y="2743200"/>
            <a:ext cx="19735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01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941832" y="3383280"/>
            <a:ext cx="1973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Рыхление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41832" y="3794760"/>
            <a:ext cx="19735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Земснаряд рыхлит грунт на дне карьера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134792" y="2514600"/>
            <a:ext cx="329184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3482264" y="2514600"/>
            <a:ext cx="2430704" cy="19659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482264" y="2514600"/>
            <a:ext cx="2430704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7" name="Text 15"/>
          <p:cNvSpPr/>
          <p:nvPr/>
        </p:nvSpPr>
        <p:spPr>
          <a:xfrm>
            <a:off x="3738296" y="2743200"/>
            <a:ext cx="19735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02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3738296" y="3383280"/>
            <a:ext cx="1973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Подъём пульпы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738296" y="3794760"/>
            <a:ext cx="19735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Грунт поднимается в виде смеси с водой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931256" y="2514600"/>
            <a:ext cx="329184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278728" y="2514600"/>
            <a:ext cx="2430704" cy="19659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78728" y="2514600"/>
            <a:ext cx="2430704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3" name="Text 21"/>
          <p:cNvSpPr/>
          <p:nvPr/>
        </p:nvSpPr>
        <p:spPr>
          <a:xfrm>
            <a:off x="6534760" y="2743200"/>
            <a:ext cx="19735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03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534760" y="3383280"/>
            <a:ext cx="1973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Транспортировка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534760" y="3794760"/>
            <a:ext cx="19735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Пульпа подаётся по пульпопроводу за километры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8727719" y="2514600"/>
            <a:ext cx="329184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→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9075191" y="2514600"/>
            <a:ext cx="2430704" cy="19659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75191" y="2514600"/>
            <a:ext cx="2430704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9" name="Text 27"/>
          <p:cNvSpPr/>
          <p:nvPr/>
        </p:nvSpPr>
        <p:spPr>
          <a:xfrm>
            <a:off x="9331223" y="2743200"/>
            <a:ext cx="19735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04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9331223" y="3383280"/>
            <a:ext cx="1973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Намыв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9331223" y="3794760"/>
            <a:ext cx="19735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Грунт укладывается в штабель, вода — обратно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85800" y="4846320"/>
            <a:ext cx="3362858" cy="96012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60120" y="4974336"/>
            <a:ext cx="2814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до 25 м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960120" y="5413248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ГЛУБИНА РАЗРАБОТКИ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414418" y="4846320"/>
            <a:ext cx="3362858" cy="96012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688738" y="4974336"/>
            <a:ext cx="2814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до 2 000 м</a:t>
            </a:r>
            <a:endParaRPr lang="en-US" sz="2400" dirty="0"/>
          </a:p>
        </p:txBody>
      </p:sp>
      <p:sp>
        <p:nvSpPr>
          <p:cNvPr id="37" name="Text 35"/>
          <p:cNvSpPr/>
          <p:nvPr/>
        </p:nvSpPr>
        <p:spPr>
          <a:xfrm>
            <a:off x="4688738" y="5413248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ДАЛЬНОСТЬ ПОДАЧИ ПУЛЬПЫ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8143037" y="4846320"/>
            <a:ext cx="3362858" cy="96012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17357" y="4974336"/>
            <a:ext cx="2814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замкнутый</a:t>
            </a:r>
            <a:endParaRPr lang="en-US" sz="2400" dirty="0"/>
          </a:p>
        </p:txBody>
      </p:sp>
      <p:sp>
        <p:nvSpPr>
          <p:cNvPr id="40" name="Text 38"/>
          <p:cNvSpPr/>
          <p:nvPr/>
        </p:nvSpPr>
        <p:spPr>
          <a:xfrm>
            <a:off x="8417357" y="5413248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ЦИКЛ ЦИРКУЛЯЦИИ ВОДЫ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ОБОРУДОВАНИЕ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Земснаряды компании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19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Собственный парк земснарядов · аренда спецтехники для земляных и намывных работ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2240280"/>
            <a:ext cx="5181448" cy="347472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240280"/>
            <a:ext cx="518144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Text 9"/>
          <p:cNvSpPr/>
          <p:nvPr/>
        </p:nvSpPr>
        <p:spPr>
          <a:xfrm>
            <a:off x="1051560" y="2496312"/>
            <a:ext cx="4449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ЗГМ-350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051560" y="3017520"/>
            <a:ext cx="4449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ЗЕМСНАРЯД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51560" y="34747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Производительность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80153" y="34747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250–350 м³/ч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1051560" y="37810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38176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Производительность смены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380153" y="38176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2 250 – 2 800 м³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1051560" y="41239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1560" y="41605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Грунтозабор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380153" y="41605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23 м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051560" y="44668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51560" y="45034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Глубина разработки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380153" y="45034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 25 м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051560" y="48097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51560" y="48463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Дальность подачи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380153" y="48463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 2 000 м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1051560" y="51526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51560" y="51892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Мощность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380153" y="51892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1 200 кВт · 6 кВ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324448" y="2240280"/>
            <a:ext cx="5181448" cy="347472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324448" y="2240280"/>
            <a:ext cx="518144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2" name="Text 30"/>
          <p:cNvSpPr/>
          <p:nvPr/>
        </p:nvSpPr>
        <p:spPr>
          <a:xfrm>
            <a:off x="6690208" y="2496312"/>
            <a:ext cx="4449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МЗ-3А</a:t>
            </a:r>
            <a:endParaRPr lang="en-US" sz="2400" dirty="0"/>
          </a:p>
        </p:txBody>
      </p:sp>
      <p:sp>
        <p:nvSpPr>
          <p:cNvPr id="33" name="Text 31"/>
          <p:cNvSpPr/>
          <p:nvPr/>
        </p:nvSpPr>
        <p:spPr>
          <a:xfrm>
            <a:off x="6690208" y="3017520"/>
            <a:ext cx="4449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ЗЕМСНАРЯД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690208" y="34747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Производительность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018800" y="34747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90–120 м³/ч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6690208" y="37810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0208" y="38176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Производительность смены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9018800" y="38176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720 – 960 м³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6690208" y="41239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690208" y="41605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Грунтозабор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018800" y="41605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14 м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6690208" y="44668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90208" y="45034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Глубина разработки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9018800" y="45034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 15 м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6690208" y="48097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690208" y="48463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Дальность подачи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9018800" y="48463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 1 000 м</a:t>
            </a:r>
            <a:endParaRPr lang="en-US" sz="1300" dirty="0"/>
          </a:p>
        </p:txBody>
      </p:sp>
      <p:sp>
        <p:nvSpPr>
          <p:cNvPr id="48" name="Shape 46"/>
          <p:cNvSpPr/>
          <p:nvPr/>
        </p:nvSpPr>
        <p:spPr>
          <a:xfrm>
            <a:off x="6690208" y="5152644"/>
            <a:ext cx="4449928" cy="0"/>
          </a:xfrm>
          <a:prstGeom prst="line">
            <a:avLst/>
          </a:prstGeom>
          <a:noFill/>
          <a:ln w="6350">
            <a:solidFill>
              <a:srgbClr val="5A3D22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690208" y="5189220"/>
            <a:ext cx="28497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Мощность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9018800" y="5189220"/>
            <a:ext cx="191407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350 кВт · 0,38 кВ</a:t>
            </a:r>
            <a:endParaRPr lang="en-US" sz="1300" dirty="0"/>
          </a:p>
        </p:txBody>
      </p:sp>
      <p:sp>
        <p:nvSpPr>
          <p:cNvPr id="51" name="Text 49"/>
          <p:cNvSpPr/>
          <p:nvPr/>
        </p:nvSpPr>
        <p:spPr>
          <a:xfrm>
            <a:off x="685800" y="5824728"/>
            <a:ext cx="108200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Особенности: гидроразмыв · папильонажные лебёдки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ОПЫТ · РЕАЛИЗОВАННЫЕ ОБЪЕКТЫ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Проекты по намыву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20  /  25</a:t>
            </a:r>
            <a:endParaRPr lang="en-US" sz="900" dirty="0"/>
          </a:p>
        </p:txBody>
      </p:sp>
      <p:pic>
        <p:nvPicPr>
          <p:cNvPr id="8" name="Image 0" descr="D:\Евросетка\Практика\Документы\assets\bela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5800" y="2011680"/>
            <a:ext cx="4434840" cy="31546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5800" y="2011680"/>
            <a:ext cx="4434840" cy="3154680"/>
          </a:xfrm>
          <a:prstGeom prst="rect">
            <a:avLst/>
          </a:prstGeom>
          <a:solidFill>
            <a:srgbClr val="2E1B0C">
              <a:alpha val="0"/>
            </a:srgbClr>
          </a:solidFill>
          <a:ln w="12700">
            <a:solidFill>
              <a:srgbClr val="5A3D22"/>
            </a:solidFill>
            <a:prstDash val="solid"/>
          </a:ln>
        </p:spPr>
      </p:sp>
      <p:pic>
        <p:nvPicPr>
          <p:cNvPr id="10" name="Image 1" descr="D:\Евросетка\Практика\Документы\assets\grad_bt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069080"/>
            <a:ext cx="4434840" cy="10972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86968" y="4599432"/>
            <a:ext cx="40325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Белорусская АЭС · Островец · намыв ПГС, 2018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85800" y="5303520"/>
            <a:ext cx="4434840" cy="77724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85800" y="5303520"/>
            <a:ext cx="64008" cy="7772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4" name="Text 10"/>
          <p:cNvSpPr/>
          <p:nvPr/>
        </p:nvSpPr>
        <p:spPr>
          <a:xfrm>
            <a:off x="960120" y="5303520"/>
            <a:ext cx="3977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 xml:space="preserve">Заказчики: </a:t>
            </a:r>
            <a:r>
              <a:rPr lang="en-US" sz="12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государственные предприятия Беларуси, ОАО «Гроднопромстрой» и др.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532120" y="2011680"/>
            <a:ext cx="64008" cy="566928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6" name="Text 12"/>
          <p:cNvSpPr/>
          <p:nvPr/>
        </p:nvSpPr>
        <p:spPr>
          <a:xfrm>
            <a:off x="5760720" y="1993392"/>
            <a:ext cx="57451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Новобелица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5760720" y="2267712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Намыв подходов к путепроводу через ж/д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532120" y="2670048"/>
            <a:ext cx="64008" cy="566928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9" name="Text 15"/>
          <p:cNvSpPr/>
          <p:nvPr/>
        </p:nvSpPr>
        <p:spPr>
          <a:xfrm>
            <a:off x="5760720" y="2651760"/>
            <a:ext cx="57451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Микрорайон «Волотова», Гомель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5760720" y="2926080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Инженерная подготовка под строительство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5532120" y="3328416"/>
            <a:ext cx="64008" cy="566928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2" name="Text 18"/>
          <p:cNvSpPr/>
          <p:nvPr/>
        </p:nvSpPr>
        <p:spPr>
          <a:xfrm>
            <a:off x="5760720" y="3310128"/>
            <a:ext cx="57451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Микрорайон «Аэродром», Гомель</a:t>
            </a:r>
            <a:endParaRPr lang="en-US" sz="1350" dirty="0"/>
          </a:p>
        </p:txBody>
      </p:sp>
      <p:sp>
        <p:nvSpPr>
          <p:cNvPr id="23" name="Text 19"/>
          <p:cNvSpPr/>
          <p:nvPr/>
        </p:nvSpPr>
        <p:spPr>
          <a:xfrm>
            <a:off x="5760720" y="3584448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Инженерная подготовка территории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5532120" y="3986784"/>
            <a:ext cx="64008" cy="566928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5" name="Text 21"/>
          <p:cNvSpPr/>
          <p:nvPr/>
        </p:nvSpPr>
        <p:spPr>
          <a:xfrm>
            <a:off x="5760720" y="3968496"/>
            <a:ext cx="57451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8-а и 8-б микрорайоны, Бобруйск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5760720" y="4242816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Инженерная подготовка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5532120" y="4645152"/>
            <a:ext cx="64008" cy="566928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8" name="Text 24"/>
          <p:cNvSpPr/>
          <p:nvPr/>
        </p:nvSpPr>
        <p:spPr>
          <a:xfrm>
            <a:off x="5760720" y="4626864"/>
            <a:ext cx="57451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Борисов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5760720" y="4901184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Намыв подходов к мосту через р. Березина</a:t>
            </a:r>
            <a:endParaRPr lang="en-US" sz="1100" dirty="0"/>
          </a:p>
        </p:txBody>
      </p:sp>
      <p:sp>
        <p:nvSpPr>
          <p:cNvPr id="30" name="Shape 26"/>
          <p:cNvSpPr/>
          <p:nvPr/>
        </p:nvSpPr>
        <p:spPr>
          <a:xfrm>
            <a:off x="5532120" y="5303520"/>
            <a:ext cx="64008" cy="566928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1" name="Text 27"/>
          <p:cNvSpPr/>
          <p:nvPr/>
        </p:nvSpPr>
        <p:spPr>
          <a:xfrm>
            <a:off x="5760720" y="5285232"/>
            <a:ext cx="57451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Лида · Гродно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5760720" y="5559552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Намыв ПГС для комбинатов стройматериалов</a:t>
            </a: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5532120" y="6007608"/>
            <a:ext cx="5973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D937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…и другие объекты по всей Республике Беларусь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ПРОИЗВОДСТВО · СКЛАДЫ · ЛОГИСТИКА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Мощности и поставки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21  /  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011680"/>
            <a:ext cx="10820095" cy="11430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011680"/>
            <a:ext cx="64008" cy="114300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0" name="Text 8"/>
          <p:cNvSpPr/>
          <p:nvPr/>
        </p:nvSpPr>
        <p:spPr>
          <a:xfrm>
            <a:off x="960120" y="2176272"/>
            <a:ext cx="9144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01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874520" y="2176272"/>
            <a:ext cx="9402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Производство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874520" y="2523744"/>
            <a:ext cx="940277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Линия сушки TERMOLEGNO CSD 50 (2 камеры), фитообработка BY-262 HT, изготовление барабанов №8–№30, парк земснарядов для намыва.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85800" y="3355848"/>
            <a:ext cx="10820095" cy="11430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85800" y="3355848"/>
            <a:ext cx="64008" cy="114300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5" name="Text 13"/>
          <p:cNvSpPr/>
          <p:nvPr/>
        </p:nvSpPr>
        <p:spPr>
          <a:xfrm>
            <a:off x="960120" y="3520440"/>
            <a:ext cx="9144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02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1874520" y="3520440"/>
            <a:ext cx="9402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Складская сеть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874520" y="3867912"/>
            <a:ext cx="940277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Три площадки в Гомеле: металлопрокат (ул. Барыкина, 291а), пиломатериалы (Объездная, 19), гидронамыв (Советская, 126).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85800" y="4700016"/>
            <a:ext cx="10820095" cy="11430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85800" y="4700016"/>
            <a:ext cx="64008" cy="114300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0" name="Text 18"/>
          <p:cNvSpPr/>
          <p:nvPr/>
        </p:nvSpPr>
        <p:spPr>
          <a:xfrm>
            <a:off x="960120" y="4864608"/>
            <a:ext cx="9144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1874520" y="4864608"/>
            <a:ext cx="9402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Доставка и самовывоз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874520" y="5212080"/>
            <a:ext cx="940277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Собственный автопарк. Доставка по Гомелю, области и всей Беларуси. Удобный самовывоз со складов.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85800" y="6089904"/>
            <a:ext cx="3362858" cy="8229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05840" y="6089904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2377440" y="6089904"/>
            <a:ext cx="1442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СКЛАДСКИЕ ПЛОЩАДКИ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414418" y="6089904"/>
            <a:ext cx="3362858" cy="8229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34458" y="6089904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Свой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6106058" y="6089904"/>
            <a:ext cx="1442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АВТОПАРК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8143037" y="6089904"/>
            <a:ext cx="3362858" cy="82296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63077" y="6089904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РБ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9834677" y="6089904"/>
            <a:ext cx="1442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ГЕОГРАФИЯ ПОСТАВОК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ПОЧЕМУ ВЫБИРАЮТ НАС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Наши преимущества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22  /  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103120"/>
            <a:ext cx="24855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235915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10" name="Text 8"/>
          <p:cNvSpPr/>
          <p:nvPr/>
        </p:nvSpPr>
        <p:spPr>
          <a:xfrm>
            <a:off x="941832" y="2350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941832" y="2944368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Качество продукции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41832" y="3310128"/>
            <a:ext cx="201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Соответствие ГОСТ и отраслевым стандартам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463976" y="2103120"/>
            <a:ext cx="24855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720008" y="235915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15" name="Text 13"/>
          <p:cNvSpPr/>
          <p:nvPr/>
        </p:nvSpPr>
        <p:spPr>
          <a:xfrm>
            <a:off x="3720008" y="2350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720008" y="2944368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Профессионализм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720008" y="3310128"/>
            <a:ext cx="201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Квалифицированный персонал и опыт с 2007 года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242152" y="2103120"/>
            <a:ext cx="24855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98184" y="235915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20" name="Text 18"/>
          <p:cNvSpPr/>
          <p:nvPr/>
        </p:nvSpPr>
        <p:spPr>
          <a:xfrm>
            <a:off x="6498184" y="2350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498184" y="2944368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Наличие товара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98184" y="3310128"/>
            <a:ext cx="201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Постоянные складские запасы на трёх площадках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9020327" y="2103120"/>
            <a:ext cx="24855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276359" y="235915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25" name="Text 23"/>
          <p:cNvSpPr/>
          <p:nvPr/>
        </p:nvSpPr>
        <p:spPr>
          <a:xfrm>
            <a:off x="9276359" y="2350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4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9276359" y="2944368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Гарантия сроков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276359" y="3310128"/>
            <a:ext cx="201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Соблюдение графика отгрузки и поставки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85800" y="4142232"/>
            <a:ext cx="24855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41832" y="439826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30" name="Text 28"/>
          <p:cNvSpPr/>
          <p:nvPr/>
        </p:nvSpPr>
        <p:spPr>
          <a:xfrm>
            <a:off x="941832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5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941832" y="4983480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Конкурентные цены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41832" y="5349240"/>
            <a:ext cx="201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Гибкая ценовая политика и кредитование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463976" y="4142232"/>
            <a:ext cx="24855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20008" y="439826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35" name="Text 33"/>
          <p:cNvSpPr/>
          <p:nvPr/>
        </p:nvSpPr>
        <p:spPr>
          <a:xfrm>
            <a:off x="3720008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6</a:t>
            </a:r>
            <a:endParaRPr lang="en-US" sz="1700" dirty="0"/>
          </a:p>
        </p:txBody>
      </p:sp>
      <p:sp>
        <p:nvSpPr>
          <p:cNvPr id="36" name="Text 34"/>
          <p:cNvSpPr/>
          <p:nvPr/>
        </p:nvSpPr>
        <p:spPr>
          <a:xfrm>
            <a:off x="3720008" y="4983480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Полнота информации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3720008" y="5349240"/>
            <a:ext cx="201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Прозрачность по товарам и условиям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6242152" y="4142232"/>
            <a:ext cx="24855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498184" y="439826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40" name="Text 38"/>
          <p:cNvSpPr/>
          <p:nvPr/>
        </p:nvSpPr>
        <p:spPr>
          <a:xfrm>
            <a:off x="6498184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7</a:t>
            </a:r>
            <a:endParaRPr lang="en-US" sz="1700" dirty="0"/>
          </a:p>
        </p:txBody>
      </p:sp>
      <p:sp>
        <p:nvSpPr>
          <p:cNvPr id="41" name="Text 39"/>
          <p:cNvSpPr/>
          <p:nvPr/>
        </p:nvSpPr>
        <p:spPr>
          <a:xfrm>
            <a:off x="6498184" y="4983480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Партнёрство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6498184" y="5349240"/>
            <a:ext cx="201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Долгосрочные отношения с заказчиками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9020327" y="4142232"/>
            <a:ext cx="2485568" cy="1783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276359" y="439826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49B3D"/>
          </a:solidFill>
          <a:ln/>
        </p:spPr>
      </p:sp>
      <p:sp>
        <p:nvSpPr>
          <p:cNvPr id="45" name="Text 43"/>
          <p:cNvSpPr/>
          <p:nvPr/>
        </p:nvSpPr>
        <p:spPr>
          <a:xfrm>
            <a:off x="9276359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E1B0C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8</a:t>
            </a:r>
            <a:endParaRPr lang="en-US" sz="1700" dirty="0"/>
          </a:p>
        </p:txBody>
      </p:sp>
      <p:sp>
        <p:nvSpPr>
          <p:cNvPr id="46" name="Text 44"/>
          <p:cNvSpPr/>
          <p:nvPr/>
        </p:nvSpPr>
        <p:spPr>
          <a:xfrm>
            <a:off x="9276359" y="4983480"/>
            <a:ext cx="201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Уровень сервиса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9276359" y="5349240"/>
            <a:ext cx="201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Индивидуальный подход к каждому клиенту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ГАРАНТИИ КАЧЕСТВА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Качество и сертификаты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23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6420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Подтверждённое качество продукции и соответствие стандартам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2286000"/>
            <a:ext cx="3362858" cy="329184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28600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Shape 9"/>
          <p:cNvSpPr/>
          <p:nvPr/>
        </p:nvSpPr>
        <p:spPr>
          <a:xfrm>
            <a:off x="1051560" y="2651760"/>
            <a:ext cx="1371600" cy="914400"/>
          </a:xfrm>
          <a:prstGeom prst="roundRect">
            <a:avLst>
              <a:gd name="adj" fmla="val 10000"/>
            </a:avLst>
          </a:prstGeom>
          <a:solidFill>
            <a:srgbClr val="23140A"/>
          </a:solidFill>
          <a:ln w="12700">
            <a:solidFill>
              <a:srgbClr val="F49B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51560" y="265176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БТПП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051560" y="3794760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Сертификат БТПП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051560" y="4343400"/>
            <a:ext cx="26313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Белорусская торгово-промышленная палата подтверждает качество продукции и происхождение товара.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414418" y="2286000"/>
            <a:ext cx="3362858" cy="329184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14418" y="228600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7" name="Shape 15"/>
          <p:cNvSpPr/>
          <p:nvPr/>
        </p:nvSpPr>
        <p:spPr>
          <a:xfrm>
            <a:off x="4780178" y="2651760"/>
            <a:ext cx="1371600" cy="914400"/>
          </a:xfrm>
          <a:prstGeom prst="roundRect">
            <a:avLst>
              <a:gd name="adj" fmla="val 10000"/>
            </a:avLst>
          </a:prstGeom>
          <a:solidFill>
            <a:srgbClr val="23140A"/>
          </a:solidFill>
          <a:ln w="12700">
            <a:solidFill>
              <a:srgbClr val="F49B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80178" y="265176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ГОСТ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780178" y="3794760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ГОСТ 5151-79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4780178" y="4343400"/>
            <a:ext cx="26313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Производство кабельных барабанов соответствует государственному стандарту.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143037" y="2286000"/>
            <a:ext cx="3362858" cy="329184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43037" y="228600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3" name="Shape 21"/>
          <p:cNvSpPr/>
          <p:nvPr/>
        </p:nvSpPr>
        <p:spPr>
          <a:xfrm>
            <a:off x="8508797" y="2651760"/>
            <a:ext cx="1371600" cy="914400"/>
          </a:xfrm>
          <a:prstGeom prst="roundRect">
            <a:avLst>
              <a:gd name="adj" fmla="val 10000"/>
            </a:avLst>
          </a:prstGeom>
          <a:solidFill>
            <a:srgbClr val="23140A"/>
          </a:solidFill>
          <a:ln w="12700">
            <a:solidFill>
              <a:srgbClr val="F49B3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508797" y="265176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49B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BY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8508797" y="3794760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Рег. № BY-262 HT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8508797" y="4343400"/>
            <a:ext cx="26313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Фитосанитарная маркировка древесной упаковки, применяемой при экспорте.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УСЛОВИЯ СОТРУДНИЧЕСТВА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Как мы работаем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24  /  25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85800" y="2011680"/>
            <a:ext cx="3362858" cy="32004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01168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0" name="Text 8"/>
          <p:cNvSpPr/>
          <p:nvPr/>
        </p:nvSpPr>
        <p:spPr>
          <a:xfrm>
            <a:off x="978408" y="2286000"/>
            <a:ext cx="2814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Доставка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978408" y="2880360"/>
            <a:ext cx="2777642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3168396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3" name="Text 11"/>
          <p:cNvSpPr/>
          <p:nvPr/>
        </p:nvSpPr>
        <p:spPr>
          <a:xfrm>
            <a:off x="1216152" y="3054096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Собственный автопарк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978408" y="364388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5" name="Text 13"/>
          <p:cNvSpPr/>
          <p:nvPr/>
        </p:nvSpPr>
        <p:spPr>
          <a:xfrm>
            <a:off x="1216152" y="3529584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Гомель, область, вся Беларусь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978408" y="4119372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7" name="Text 15"/>
          <p:cNvSpPr/>
          <p:nvPr/>
        </p:nvSpPr>
        <p:spPr>
          <a:xfrm>
            <a:off x="1216152" y="4005072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Самовывоз со складов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978408" y="4594860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9" name="Text 17"/>
          <p:cNvSpPr/>
          <p:nvPr/>
        </p:nvSpPr>
        <p:spPr>
          <a:xfrm>
            <a:off x="1216152" y="4480560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По предварительному заказу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414418" y="2011680"/>
            <a:ext cx="3362858" cy="32004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4418" y="201168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2" name="Text 20"/>
          <p:cNvSpPr/>
          <p:nvPr/>
        </p:nvSpPr>
        <p:spPr>
          <a:xfrm>
            <a:off x="4707026" y="2286000"/>
            <a:ext cx="2814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Оплата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4707026" y="2880360"/>
            <a:ext cx="2777642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707026" y="3168396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5" name="Text 23"/>
          <p:cNvSpPr/>
          <p:nvPr/>
        </p:nvSpPr>
        <p:spPr>
          <a:xfrm>
            <a:off x="4944770" y="3054096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Безналичный расчёт (BYN, USD, EUR, RUB)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707026" y="364388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7" name="Text 25"/>
          <p:cNvSpPr/>
          <p:nvPr/>
        </p:nvSpPr>
        <p:spPr>
          <a:xfrm>
            <a:off x="4944770" y="3529584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Кредитование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4707026" y="4119372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9" name="Text 27"/>
          <p:cNvSpPr/>
          <p:nvPr/>
        </p:nvSpPr>
        <p:spPr>
          <a:xfrm>
            <a:off x="4944770" y="4005072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Отсрочка до 30 дней для постоянных клиентов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4707026" y="4594860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1" name="Text 29"/>
          <p:cNvSpPr/>
          <p:nvPr/>
        </p:nvSpPr>
        <p:spPr>
          <a:xfrm>
            <a:off x="4944770" y="4480560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Аккредитация на БУТБ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143037" y="2011680"/>
            <a:ext cx="3362858" cy="320040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143037" y="2011680"/>
            <a:ext cx="3362858" cy="4572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4" name="Text 32"/>
          <p:cNvSpPr/>
          <p:nvPr/>
        </p:nvSpPr>
        <p:spPr>
          <a:xfrm>
            <a:off x="8435645" y="2286000"/>
            <a:ext cx="28142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Дополнительные услуги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8435645" y="2880360"/>
            <a:ext cx="2777642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435645" y="3168396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7" name="Text 35"/>
          <p:cNvSpPr/>
          <p:nvPr/>
        </p:nvSpPr>
        <p:spPr>
          <a:xfrm>
            <a:off x="8673389" y="3054096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Порезка металла в размер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8435645" y="3643884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39" name="Text 37"/>
          <p:cNvSpPr/>
          <p:nvPr/>
        </p:nvSpPr>
        <p:spPr>
          <a:xfrm>
            <a:off x="8673389" y="3529584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Сушка пиломатериалов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8435645" y="4119372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41" name="Text 39"/>
          <p:cNvSpPr/>
          <p:nvPr/>
        </p:nvSpPr>
        <p:spPr>
          <a:xfrm>
            <a:off x="8673389" y="4005072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Фитообработка и маркировка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8435645" y="4594860"/>
            <a:ext cx="91440" cy="914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43" name="Text 41"/>
          <p:cNvSpPr/>
          <p:nvPr/>
        </p:nvSpPr>
        <p:spPr>
          <a:xfrm>
            <a:off x="8673389" y="4480560"/>
            <a:ext cx="257647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8D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Аренда спецтехники</a:t>
            </a:r>
            <a:endParaRPr lang="en-US" sz="1250" dirty="0"/>
          </a:p>
        </p:txBody>
      </p:sp>
      <p:sp>
        <p:nvSpPr>
          <p:cNvPr id="44" name="Shape 42"/>
          <p:cNvSpPr/>
          <p:nvPr/>
        </p:nvSpPr>
        <p:spPr>
          <a:xfrm>
            <a:off x="685800" y="5440680"/>
            <a:ext cx="10820095" cy="640080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85800" y="5440680"/>
            <a:ext cx="64008" cy="64008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46" name="Text 44"/>
          <p:cNvSpPr/>
          <p:nvPr/>
        </p:nvSpPr>
        <p:spPr>
          <a:xfrm>
            <a:off x="1005840" y="5440680"/>
            <a:ext cx="10271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Работаем с юридическими лицами, ИП и частными клиентами · полный пакет закрывающих документов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2E1B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457200"/>
            <a:ext cx="10820095" cy="0"/>
          </a:xfrm>
          <a:prstGeom prst="line">
            <a:avLst/>
          </a:prstGeom>
          <a:noFill/>
          <a:ln w="12700">
            <a:solidFill>
              <a:srgbClr val="5A3D2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566928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9B3D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КОНТАКТЫ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877824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Свяжитесь с нами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685800" y="6291072"/>
            <a:ext cx="10820095" cy="0"/>
          </a:xfrm>
          <a:prstGeom prst="line">
            <a:avLst/>
          </a:prstGeom>
          <a:noFill/>
          <a:ln w="9525">
            <a:solidFill>
              <a:srgbClr val="5A3D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ООО «ЕВРОСЕТКА»</a:t>
            </a:r>
            <a:r>
              <a:rPr lang="en-US" sz="900" kern="0" spc="200" dirty="0">
                <a:solidFill>
                  <a:srgbClr val="AD937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</a:t>
            </a:r>
            <a:r>
              <a:rPr lang="en-US" sz="900" kern="0" spc="20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219895" y="6400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kern="0" spc="1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25  /  25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691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C48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evrosetka.by</a:t>
            </a:r>
            <a:r>
              <a:rPr lang="en-US" sz="1350" dirty="0">
                <a:solidFill>
                  <a:srgbClr val="E3D1B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  ·      Пн–Пт 08:00–17:00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85800" y="2103120"/>
            <a:ext cx="5943600" cy="969264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103120"/>
            <a:ext cx="64008" cy="969264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221284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 err="1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Металлопрокат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960120" y="2514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C48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+375(44)784-82-64 · +375(44)784-30-64 · +375(23)229-98-40</a:t>
            </a:r>
            <a:r>
              <a:rPr lang="en-US" sz="1200" dirty="0">
                <a:solidFill>
                  <a:srgbClr val="00000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</a:t>
            </a:r>
            <a:r>
              <a:rPr lang="en-US" sz="120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evrosetka2015@mail.ru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277977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ул. Советская, 126, каб. 732 · склад: ул. Барыкина, 291а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85800" y="3182112"/>
            <a:ext cx="5943600" cy="969264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3182112"/>
            <a:ext cx="64008" cy="969264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16" name="Text 14"/>
          <p:cNvSpPr/>
          <p:nvPr/>
        </p:nvSpPr>
        <p:spPr>
          <a:xfrm>
            <a:off x="960120" y="329184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Пиломатериалы и барабаны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60120" y="35935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C48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+375 29 650-47-16</a:t>
            </a:r>
            <a:r>
              <a:rPr lang="en-US" sz="1200" dirty="0">
                <a:solidFill>
                  <a:srgbClr val="00000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</a:t>
            </a:r>
            <a:r>
              <a:rPr lang="en-US" sz="120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evrosetka2008@mail.ru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60120" y="38587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ул. Объездная, 19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4261104"/>
            <a:ext cx="5943600" cy="969264"/>
          </a:xfrm>
          <a:prstGeom prst="rect">
            <a:avLst/>
          </a:prstGeom>
          <a:solidFill>
            <a:srgbClr val="3D2614"/>
          </a:solidFill>
          <a:ln w="9525">
            <a:solidFill>
              <a:srgbClr val="5A3D2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4261104"/>
            <a:ext cx="64008" cy="969264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1" name="Text 19"/>
          <p:cNvSpPr/>
          <p:nvPr/>
        </p:nvSpPr>
        <p:spPr>
          <a:xfrm>
            <a:off x="960120" y="437083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Гидронамыв и техника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960120" y="46725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C48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+375(23)273-27-98</a:t>
            </a:r>
            <a:r>
              <a:rPr lang="en-US" sz="1200" dirty="0">
                <a:solidFill>
                  <a:srgbClr val="000000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 xml:space="preserve">    </a:t>
            </a:r>
            <a:r>
              <a:rPr lang="en-US" sz="1200" dirty="0">
                <a:solidFill>
                  <a:srgbClr val="F4E8D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bgm_14@mail.ru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60120" y="4937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3D1B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ул. Советская, 126, каб. 701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85800" y="5394960"/>
            <a:ext cx="5943600" cy="548640"/>
          </a:xfrm>
          <a:prstGeom prst="rect">
            <a:avLst/>
          </a:prstGeom>
          <a:solidFill>
            <a:srgbClr val="F49B3D"/>
          </a:solidFill>
          <a:ln/>
        </p:spPr>
      </p:sp>
      <p:sp>
        <p:nvSpPr>
          <p:cNvPr id="25" name="Text 23"/>
          <p:cNvSpPr/>
          <p:nvPr/>
        </p:nvSpPr>
        <p:spPr>
          <a:xfrm>
            <a:off x="685800" y="539496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E1B0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Оставить заявку  →</a:t>
            </a:r>
            <a:endParaRPr lang="en-US" sz="1500" dirty="0"/>
          </a:p>
        </p:txBody>
      </p:sp>
      <p:pic>
        <p:nvPicPr>
          <p:cNvPr id="26" name="Image 0" descr="D:\Евросетка\Практика\Документы\assets\map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40880" y="2103120"/>
            <a:ext cx="4465015" cy="3840480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7040880" y="2103120"/>
            <a:ext cx="4465015" cy="3840480"/>
          </a:xfrm>
          <a:prstGeom prst="rect">
            <a:avLst/>
          </a:prstGeom>
          <a:solidFill>
            <a:srgbClr val="2E1B0C">
              <a:alpha val="0"/>
            </a:srgbClr>
          </a:solidFill>
          <a:ln w="12700">
            <a:solidFill>
              <a:srgbClr val="5A3D22"/>
            </a:solidFill>
            <a:prstDash val="solid"/>
          </a:ln>
        </p:spPr>
      </p:sp>
      <p:pic>
        <p:nvPicPr>
          <p:cNvPr id="28" name="Image 1" descr="D:\Евросетка\Практика\Документы\assets\grad_bt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4846320"/>
            <a:ext cx="4465015" cy="1097280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7242048" y="5376672"/>
            <a:ext cx="406267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г. Гомель · ул. Объездная, 19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1854</Words>
  <Application>Microsoft Macintosh PowerPoint</Application>
  <PresentationFormat>Широкоэкранный</PresentationFormat>
  <Paragraphs>471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Segoe UI</vt:lpstr>
      <vt:lpstr>Segoe UI Black</vt:lpstr>
      <vt:lpstr>Segoe UI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ООО «Евросетка»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Евросетка — корпоративная презентация</dc:title>
  <dc:subject>PptxGenJS Presentation</dc:subject>
  <dc:creator>ООО «Евросетка»</dc:creator>
  <cp:lastModifiedBy>Евгений Казаченко</cp:lastModifiedBy>
  <cp:revision>4</cp:revision>
  <dcterms:created xsi:type="dcterms:W3CDTF">2026-06-15T14:51:14Z</dcterms:created>
  <dcterms:modified xsi:type="dcterms:W3CDTF">2026-06-20T09:57:45Z</dcterms:modified>
</cp:coreProperties>
</file>